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397600"/>
            <a:ext cx="9799200" cy="11052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5040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04000"/>
            <a:ext cx="5342400" cy="4140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04000"/>
            <a:ext cx="5342400" cy="4140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ea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9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9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9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9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66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5802630" y="1499870"/>
          <a:ext cx="534162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5405"/>
                <a:gridCol w="1335405"/>
                <a:gridCol w="1335405"/>
                <a:gridCol w="1335405"/>
              </a:tblGrid>
              <a:tr h="26289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200"/>
                        <a:t>当前格局</a:t>
                      </a:r>
                      <a:endParaRPr lang="zh-CN" altLang="en-US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200"/>
                        <a:t>采取的动作</a:t>
                      </a:r>
                      <a:endParaRPr lang="zh-CN" altLang="en-US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200"/>
                        <a:t>当前格局</a:t>
                      </a:r>
                      <a:endParaRPr lang="zh-CN" altLang="en-US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200"/>
                        <a:t>采取的动作</a:t>
                      </a:r>
                      <a:endParaRPr lang="zh-CN" altLang="en-US" sz="1200"/>
                    </a:p>
                  </a:txBody>
                  <a:tcPr/>
                </a:tc>
              </a:tr>
              <a:tr h="26225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start，*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inc , * , L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nocarry , 0 ) 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nocarry , 0 , L )</a:t>
                      </a:r>
                      <a:endParaRPr lang="en-US" altLang="zh-CN" sz="1200"/>
                    </a:p>
                  </a:txBody>
                  <a:tcPr/>
                </a:tc>
              </a:tr>
              <a:tr h="24511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inc , 0 )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nocarry , 1 , L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nocarry , 1 )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nocarry , 1 , L )</a:t>
                      </a:r>
                      <a:endParaRPr lang="en-US" altLang="zh-CN" sz="1200"/>
                    </a:p>
                  </a:txBody>
                  <a:tcPr/>
                </a:tc>
              </a:tr>
              <a:tr h="24574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inc , 1 )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carry , 0 , L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nocarry , *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dec , * , L )</a:t>
                      </a:r>
                      <a:endParaRPr lang="en-US" altLang="zh-CN" sz="1200"/>
                    </a:p>
                  </a:txBody>
                  <a:tcPr/>
                </a:tc>
              </a:tr>
              <a:tr h="15684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carry , 1 ) 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carry , 0 , L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en-US" altLang="zh-CN" sz="1200"/>
                    </a:p>
                  </a:txBody>
                  <a:tcPr/>
                </a:tc>
              </a:tr>
              <a:tr h="24511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carry , 0 )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nocarry , 1 , L ) 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120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表格 4"/>
          <p:cNvGraphicFramePr/>
          <p:nvPr>
            <p:custDataLst>
              <p:tags r:id="rId2"/>
            </p:custDataLst>
          </p:nvPr>
        </p:nvGraphicFramePr>
        <p:xfrm>
          <a:off x="5802630" y="3145790"/>
          <a:ext cx="6134735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4145"/>
                <a:gridCol w="1682750"/>
                <a:gridCol w="1355725"/>
                <a:gridCol w="1682115"/>
              </a:tblGrid>
              <a:tr h="274320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200"/>
                        <a:t>当前格局</a:t>
                      </a:r>
                      <a:endParaRPr lang="zh-CN" altLang="en-US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200"/>
                        <a:t>采取的动作</a:t>
                      </a:r>
                      <a:endParaRPr lang="zh-CN" altLang="en-US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200"/>
                        <a:t>当前格局</a:t>
                      </a:r>
                      <a:endParaRPr lang="zh-CN" altLang="en-US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200"/>
                        <a:t>采取的动作</a:t>
                      </a:r>
                      <a:endParaRPr lang="zh-CN" altLang="en-US" sz="1200"/>
                    </a:p>
                  </a:txBody>
                  <a:tcPr/>
                </a:tc>
              </a:tr>
              <a:tr h="25209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dec , 0 )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abdicate , 1 , L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noabdicate , 0 )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noabdicate , 0 , L ) </a:t>
                      </a:r>
                      <a:endParaRPr lang="en-US" altLang="zh-CN" sz="1200"/>
                    </a:p>
                  </a:txBody>
                  <a:tcPr/>
                </a:tc>
              </a:tr>
              <a:tr h="27432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dec , 1 )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noabdicate , 0 , L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noabdicate , 1 )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noabdicate , 1 , L )</a:t>
                      </a:r>
                      <a:endParaRPr lang="en-US" altLang="zh-CN" sz="1200"/>
                    </a:p>
                  </a:txBody>
                  <a:tcPr/>
                </a:tc>
              </a:tr>
              <a:tr h="27432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abdicate , 0 )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abdicate , 1 , L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(noabdicate , * ) 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monitor , * , R )</a:t>
                      </a:r>
                      <a:endParaRPr lang="en-US" altLang="zh-CN" sz="1200"/>
                    </a:p>
                  </a:txBody>
                  <a:tcPr/>
                </a:tc>
              </a:tr>
              <a:tr h="23939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abdicate , 1 )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noabdicate , 0 , L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 sz="120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表格 5"/>
          <p:cNvGraphicFramePr/>
          <p:nvPr>
            <p:custDataLst>
              <p:tags r:id="rId3"/>
            </p:custDataLst>
          </p:nvPr>
        </p:nvGraphicFramePr>
        <p:xfrm>
          <a:off x="5802630" y="4517390"/>
          <a:ext cx="5643880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0970"/>
                <a:gridCol w="1410970"/>
                <a:gridCol w="1410970"/>
                <a:gridCol w="1410970"/>
              </a:tblGrid>
              <a:tr h="273685"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200"/>
                        <a:t>当前格局</a:t>
                      </a:r>
                      <a:endParaRPr lang="zh-CN" altLang="en-US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200"/>
                        <a:t>采取的动作</a:t>
                      </a:r>
                      <a:endParaRPr lang="zh-CN" altLang="en-US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200"/>
                        <a:t>当前格局</a:t>
                      </a:r>
                      <a:endParaRPr lang="zh-CN" altLang="en-US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zh-CN" altLang="en-US" sz="1200"/>
                        <a:t>采取的动作</a:t>
                      </a:r>
                      <a:endParaRPr lang="zh-CN" altLang="en-US" sz="1200"/>
                    </a:p>
                  </a:txBody>
                  <a:tcPr/>
                </a:tc>
              </a:tr>
              <a:tr h="27432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monitor , 0 )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monitor , 0 , R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return , *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return2 , * , R )</a:t>
                      </a:r>
                      <a:endParaRPr lang="en-US" altLang="zh-CN" sz="1200"/>
                    </a:p>
                  </a:txBody>
                  <a:tcPr/>
                </a:tc>
              </a:tr>
              <a:tr h="27432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monitor , 1 )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return , 1 , R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return2 , 0 )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return2 , 0 , R )</a:t>
                      </a:r>
                      <a:endParaRPr lang="en-US" altLang="zh-CN" sz="1200"/>
                    </a:p>
                  </a:txBody>
                  <a:tcPr/>
                </a:tc>
              </a:tr>
              <a:tr h="27432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monitor , *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halt , * , -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return2 , 1 )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return2 , 1 , R )</a:t>
                      </a:r>
                      <a:endParaRPr lang="en-US" altLang="zh-CN" sz="1200"/>
                    </a:p>
                  </a:txBody>
                  <a:tcPr/>
                </a:tc>
              </a:tr>
              <a:tr h="27432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return , 0 )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return , 0 ,R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return2 , *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inc , * , L )</a:t>
                      </a:r>
                      <a:endParaRPr lang="en-US" altLang="zh-CN" sz="1200"/>
                    </a:p>
                  </a:txBody>
                  <a:tcPr/>
                </a:tc>
              </a:tr>
              <a:tr h="16065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return , 1 )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return , 1 , R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carry , * )</a:t>
                      </a:r>
                      <a:endParaRPr lang="en-US" altLang="zh-CN" sz="1200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altLang="zh-CN" sz="1200"/>
                        <a:t>( wrong , * , - )</a:t>
                      </a:r>
                      <a:endParaRPr lang="en-US" altLang="zh-CN" sz="120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文本框 10"/>
          <p:cNvSpPr txBox="1"/>
          <p:nvPr/>
        </p:nvSpPr>
        <p:spPr>
          <a:xfrm>
            <a:off x="4783455" y="1417955"/>
            <a:ext cx="12884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加法组</a:t>
            </a:r>
            <a:r>
              <a:rPr lang="en-US" altLang="zh-CN"/>
              <a:t>：</a:t>
            </a:r>
            <a:endParaRPr lang="en-US" altLang="zh-CN"/>
          </a:p>
        </p:txBody>
      </p:sp>
      <p:sp>
        <p:nvSpPr>
          <p:cNvPr id="12" name="文本框 11"/>
          <p:cNvSpPr txBox="1"/>
          <p:nvPr/>
        </p:nvSpPr>
        <p:spPr>
          <a:xfrm>
            <a:off x="4782820" y="3058160"/>
            <a:ext cx="9366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减法组</a:t>
            </a:r>
            <a:r>
              <a:rPr lang="en-US" altLang="zh-CN"/>
              <a:t>：</a:t>
            </a:r>
            <a:endParaRPr lang="en-US" altLang="zh-CN"/>
          </a:p>
        </p:txBody>
      </p:sp>
      <p:sp>
        <p:nvSpPr>
          <p:cNvPr id="13" name="文本框 12"/>
          <p:cNvSpPr txBox="1"/>
          <p:nvPr/>
        </p:nvSpPr>
        <p:spPr>
          <a:xfrm>
            <a:off x="4783455" y="4446905"/>
            <a:ext cx="9359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控制组</a:t>
            </a:r>
            <a:r>
              <a:rPr lang="en-US" altLang="zh-CN"/>
              <a:t>：</a:t>
            </a:r>
            <a:endParaRPr lang="en-US" altLang="zh-CN"/>
          </a:p>
        </p:txBody>
      </p:sp>
      <p:sp>
        <p:nvSpPr>
          <p:cNvPr id="14" name="文本框 13"/>
          <p:cNvSpPr txBox="1"/>
          <p:nvPr/>
        </p:nvSpPr>
        <p:spPr>
          <a:xfrm>
            <a:off x="475615" y="239078"/>
            <a:ext cx="5080000" cy="521970"/>
          </a:xfrm>
          <a:prstGeom prst="rect">
            <a:avLst/>
          </a:prstGeom>
        </p:spPr>
        <p:txBody>
          <a:bodyPr>
            <a:spAutoFit/>
          </a:bodyPr>
          <a:p>
            <a:r>
              <a:rPr lang="zh-CN" altLang="en-US" sz="2800" b="1">
                <a:solidFill>
                  <a:schemeClr val="tx1"/>
                </a:solidFill>
                <a:latin typeface="MicrosoftYaHeiLight"/>
                <a:ea typeface="MicrosoftYaHeiLight"/>
              </a:rPr>
              <a:t>用图灵机模型计算</a:t>
            </a:r>
            <a:r>
              <a:rPr lang="en-US" altLang="zh-CN" sz="2800" b="1">
                <a:solidFill>
                  <a:schemeClr val="tx1"/>
                </a:solidFill>
                <a:latin typeface="Calibri-Light"/>
                <a:ea typeface="Calibri-Light"/>
              </a:rPr>
              <a:t>x+y；</a:t>
            </a:r>
            <a:endParaRPr lang="en-US" altLang="zh-CN" sz="2800" b="1">
              <a:solidFill>
                <a:schemeClr val="tx1"/>
              </a:solidFill>
              <a:latin typeface="Calibri-Light"/>
              <a:ea typeface="Calibri-Ligh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3240" y="946785"/>
            <a:ext cx="3707130" cy="110680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b="1">
                <a:solidFill>
                  <a:srgbClr val="000000"/>
                </a:solidFill>
                <a:latin typeface="MicrosoftYaHeiLight"/>
                <a:ea typeface="MicrosoftYaHeiLight"/>
              </a:rPr>
              <a:t>编码：</a:t>
            </a:r>
            <a:r>
              <a:rPr lang="zh-CN" altLang="en-US" sz="1600">
                <a:solidFill>
                  <a:srgbClr val="000000"/>
                </a:solidFill>
                <a:latin typeface="MicrosoftYaHeiLight"/>
                <a:ea typeface="MicrosoftYaHeiLight"/>
              </a:rPr>
              <a:t>用二进制分别表示</a:t>
            </a:r>
            <a:r>
              <a:rPr lang="en-US" altLang="zh-CN" sz="1600">
                <a:solidFill>
                  <a:srgbClr val="000000"/>
                </a:solidFill>
                <a:latin typeface="MicrosoftYaHeiLight"/>
                <a:ea typeface="MicrosoftYaHeiLight"/>
              </a:rPr>
              <a:t>x，y</a:t>
            </a:r>
            <a:r>
              <a:rPr lang="zh-CN" altLang="en-US" sz="1600">
                <a:solidFill>
                  <a:srgbClr val="000000"/>
                </a:solidFill>
                <a:latin typeface="MicrosoftYaHeiLight"/>
                <a:ea typeface="MicrosoftYaHeiLight"/>
              </a:rPr>
              <a:t>，用</a:t>
            </a:r>
            <a:r>
              <a:rPr lang="en-US" altLang="zh-CN" sz="1600">
                <a:solidFill>
                  <a:srgbClr val="000000"/>
                </a:solidFill>
                <a:latin typeface="MicrosoftYaHeiLight"/>
                <a:ea typeface="MicrosoftYaHeiLight"/>
              </a:rPr>
              <a:t>*</a:t>
            </a:r>
            <a:r>
              <a:rPr lang="zh-CN" altLang="en-US" sz="1600">
                <a:solidFill>
                  <a:srgbClr val="000000"/>
                </a:solidFill>
                <a:latin typeface="MicrosoftYaHeiLight"/>
                <a:ea typeface="MicrosoftYaHeiLight"/>
              </a:rPr>
              <a:t>隔开</a:t>
            </a:r>
            <a:r>
              <a:rPr lang="zh-CN" altLang="en-US" sz="1600">
                <a:solidFill>
                  <a:srgbClr val="000000"/>
                </a:solidFill>
                <a:latin typeface="MicrosoftYaHeiLight"/>
                <a:ea typeface="MicrosoftYaHeiLight"/>
              </a:rPr>
              <a:t>并与符号带上的其它符号分隔开</a:t>
            </a:r>
            <a:r>
              <a:rPr lang="en-US" altLang="zh-CN" sz="1600">
                <a:solidFill>
                  <a:srgbClr val="000000"/>
                </a:solidFill>
                <a:latin typeface="MicrosoftYaHeiLight"/>
                <a:ea typeface="MicrosoftYaHeiLight"/>
              </a:rPr>
              <a:t>。</a:t>
            </a:r>
            <a:endParaRPr lang="zh-CN" altLang="en-US" b="1">
              <a:solidFill>
                <a:srgbClr val="000000"/>
              </a:solidFill>
              <a:latin typeface="MicrosoftYaHeiLight"/>
              <a:ea typeface="MicrosoftYaHeiLight"/>
            </a:endParaRPr>
          </a:p>
          <a:p>
            <a:r>
              <a:rPr lang="zh-CN" altLang="en-US" sz="1600">
                <a:solidFill>
                  <a:srgbClr val="FF0000"/>
                </a:solidFill>
                <a:latin typeface="MicrosoftYaHeiLight"/>
                <a:ea typeface="MicrosoftYaHeiLight"/>
              </a:rPr>
              <a:t>注意</a:t>
            </a:r>
            <a:r>
              <a:rPr lang="en-US" altLang="zh-CN" sz="1600">
                <a:solidFill>
                  <a:srgbClr val="FF0000"/>
                </a:solidFill>
                <a:latin typeface="MicrosoftYaHeiLight"/>
                <a:ea typeface="MicrosoftYaHeiLight"/>
              </a:rPr>
              <a:t>：y</a:t>
            </a:r>
            <a:r>
              <a:rPr lang="zh-CN" altLang="en-US" sz="1600">
                <a:solidFill>
                  <a:srgbClr val="FF0000"/>
                </a:solidFill>
                <a:latin typeface="MicrosoftYaHeiLight"/>
                <a:ea typeface="MicrosoftYaHeiLight"/>
              </a:rPr>
              <a:t>前需加入足够数量的</a:t>
            </a:r>
            <a:r>
              <a:rPr lang="en-US" altLang="zh-CN" sz="1600">
                <a:solidFill>
                  <a:srgbClr val="FF0000"/>
                </a:solidFill>
                <a:latin typeface="MicrosoftYaHeiLight"/>
                <a:ea typeface="MicrosoftYaHeiLight"/>
              </a:rPr>
              <a:t>0</a:t>
            </a:r>
            <a:r>
              <a:rPr lang="zh-CN" altLang="en-US" sz="1600">
                <a:solidFill>
                  <a:srgbClr val="FF0000"/>
                </a:solidFill>
                <a:latin typeface="MicrosoftYaHeiLight"/>
                <a:ea typeface="MicrosoftYaHeiLight"/>
              </a:rPr>
              <a:t>占位</a:t>
            </a:r>
            <a:endParaRPr lang="zh-CN" altLang="en-US" sz="1600">
              <a:solidFill>
                <a:srgbClr val="FF0000"/>
              </a:solidFill>
              <a:latin typeface="MicrosoftYaHeiLight"/>
              <a:ea typeface="MicrosoftYaHeiLight"/>
            </a:endParaRPr>
          </a:p>
          <a:p>
            <a:r>
              <a:rPr lang="en-US" altLang="zh-CN" sz="1600">
                <a:solidFill>
                  <a:srgbClr val="FF0000"/>
                </a:solidFill>
                <a:latin typeface="MicrosoftYaHeiLight"/>
                <a:ea typeface="MicrosoftYaHeiLight"/>
              </a:rPr>
              <a:t>e.g. *11*000101* ----&gt; 3+5</a:t>
            </a:r>
            <a:endParaRPr lang="en-US" altLang="zh-CN" sz="1600">
              <a:solidFill>
                <a:srgbClr val="FF0000"/>
              </a:solidFill>
              <a:latin typeface="MicrosoftYaHeiLight"/>
              <a:ea typeface="MicrosoftYaHeiLigh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23240" y="2187575"/>
            <a:ext cx="2361565" cy="368300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1800" b="1">
                <a:solidFill>
                  <a:srgbClr val="000000"/>
                </a:solidFill>
                <a:latin typeface="MicrosoftYaHeiLight"/>
                <a:ea typeface="MicrosoftYaHeiLight"/>
              </a:rPr>
              <a:t>符号集：</a:t>
            </a:r>
            <a:r>
              <a:rPr lang="zh-CN" altLang="en-US" sz="1400">
                <a:solidFill>
                  <a:srgbClr val="000000"/>
                </a:solidFill>
                <a:latin typeface="MicrosoftYaHeiLight"/>
                <a:ea typeface="MicrosoftYaHeiLight"/>
              </a:rPr>
              <a:t>0, 1, *</a:t>
            </a:r>
            <a:endParaRPr lang="zh-CN" altLang="en-US" sz="1400">
              <a:solidFill>
                <a:srgbClr val="000000"/>
              </a:solidFill>
              <a:latin typeface="MicrosoftYaHeiLight"/>
              <a:ea typeface="MicrosoftYaHeiLigh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35305" y="2671445"/>
            <a:ext cx="3872865" cy="1845310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zh-CN" altLang="en-US" sz="1800" b="1">
                <a:solidFill>
                  <a:srgbClr val="000000"/>
                </a:solidFill>
                <a:latin typeface="MicrosoftYaHeiLight"/>
                <a:ea typeface="MicrosoftYaHeiLight"/>
              </a:rPr>
              <a:t>状态集：</a:t>
            </a:r>
            <a:endParaRPr lang="zh-CN" altLang="en-US" sz="1800" b="1">
              <a:solidFill>
                <a:srgbClr val="000000"/>
              </a:solidFill>
              <a:latin typeface="MicrosoftYaHeiLight"/>
              <a:ea typeface="MicrosoftYaHeiLight"/>
            </a:endParaRPr>
          </a:p>
          <a:p>
            <a:r>
              <a:rPr lang="zh-CN" altLang="en-US" sz="1600">
                <a:solidFill>
                  <a:srgbClr val="000000"/>
                </a:solidFill>
                <a:latin typeface="MicrosoftYaHeiLight"/>
                <a:ea typeface="MicrosoftYaHeiLight"/>
              </a:rPr>
              <a:t>start（初始） </a:t>
            </a:r>
            <a:r>
              <a:rPr lang="en-US" altLang="zh-CN" sz="1600">
                <a:solidFill>
                  <a:srgbClr val="000000"/>
                </a:solidFill>
                <a:latin typeface="MicrosoftYaHeiLight"/>
                <a:ea typeface="MicrosoftYaHeiLight"/>
              </a:rPr>
              <a:t>          </a:t>
            </a:r>
            <a:r>
              <a:rPr lang="zh-CN" altLang="en-US" sz="1600">
                <a:solidFill>
                  <a:srgbClr val="000000"/>
                </a:solidFill>
                <a:latin typeface="MicrosoftYaHeiLight"/>
                <a:ea typeface="MicrosoftYaHeiLight"/>
              </a:rPr>
              <a:t>inc（增加） nocarray（不进位</a:t>
            </a:r>
            <a:r>
              <a:rPr lang="en-US" altLang="zh-CN" sz="1600">
                <a:solidFill>
                  <a:srgbClr val="000000"/>
                </a:solidFill>
                <a:latin typeface="MicrosoftYaHeiLight"/>
                <a:ea typeface="MicrosoftYaHeiLight"/>
              </a:rPr>
              <a:t>）  </a:t>
            </a:r>
            <a:r>
              <a:rPr lang="zh-CN" altLang="en-US" sz="1600">
                <a:solidFill>
                  <a:srgbClr val="000000"/>
                </a:solidFill>
                <a:latin typeface="MicrosoftYaHeiLight"/>
                <a:ea typeface="MicrosoftYaHeiLight"/>
              </a:rPr>
              <a:t>carry（进位） </a:t>
            </a:r>
            <a:endParaRPr lang="zh-CN" altLang="en-US" sz="1600">
              <a:solidFill>
                <a:srgbClr val="000000"/>
              </a:solidFill>
              <a:latin typeface="MicrosoftYaHeiLight"/>
              <a:ea typeface="MicrosoftYaHeiLight"/>
            </a:endParaRPr>
          </a:p>
          <a:p>
            <a:r>
              <a:rPr lang="en-US" altLang="zh-CN" sz="1600">
                <a:solidFill>
                  <a:srgbClr val="000000"/>
                </a:solidFill>
                <a:latin typeface="MicrosoftYaHeiLight"/>
                <a:ea typeface="MicrosoftYaHeiLight"/>
              </a:rPr>
              <a:t>dec（</a:t>
            </a:r>
            <a:r>
              <a:rPr lang="zh-CN" altLang="en-US" sz="1600">
                <a:solidFill>
                  <a:srgbClr val="000000"/>
                </a:solidFill>
                <a:latin typeface="MicrosoftYaHeiLight"/>
                <a:ea typeface="MicrosoftYaHeiLight"/>
              </a:rPr>
              <a:t>减少</a:t>
            </a:r>
            <a:r>
              <a:rPr lang="en-US" altLang="zh-CN" sz="1600">
                <a:solidFill>
                  <a:srgbClr val="000000"/>
                </a:solidFill>
                <a:latin typeface="MicrosoftYaHeiLight"/>
                <a:ea typeface="MicrosoftYaHeiLight"/>
              </a:rPr>
              <a:t>）            ablicate（</a:t>
            </a:r>
            <a:r>
              <a:rPr lang="zh-CN" altLang="en-US" sz="1600">
                <a:solidFill>
                  <a:srgbClr val="000000"/>
                </a:solidFill>
                <a:latin typeface="MicrosoftYaHeiLight"/>
                <a:ea typeface="MicrosoftYaHeiLight"/>
              </a:rPr>
              <a:t>退位</a:t>
            </a:r>
            <a:r>
              <a:rPr lang="en-US" altLang="zh-CN" sz="1600">
                <a:solidFill>
                  <a:srgbClr val="000000"/>
                </a:solidFill>
                <a:latin typeface="MicrosoftYaHeiLight"/>
                <a:ea typeface="MicrosoftYaHeiLight"/>
              </a:rPr>
              <a:t>）noablicate（</a:t>
            </a:r>
            <a:r>
              <a:rPr lang="zh-CN" altLang="en-US" sz="1600">
                <a:solidFill>
                  <a:srgbClr val="000000"/>
                </a:solidFill>
                <a:latin typeface="MicrosoftYaHeiLight"/>
                <a:ea typeface="MicrosoftYaHeiLight"/>
              </a:rPr>
              <a:t>不退位</a:t>
            </a:r>
            <a:r>
              <a:rPr lang="en-US" altLang="zh-CN" sz="1600">
                <a:solidFill>
                  <a:srgbClr val="000000"/>
                </a:solidFill>
                <a:latin typeface="MicrosoftYaHeiLight"/>
                <a:ea typeface="MicrosoftYaHeiLight"/>
              </a:rPr>
              <a:t>）monitor（</a:t>
            </a:r>
            <a:r>
              <a:rPr lang="zh-CN" altLang="en-US" sz="1600">
                <a:solidFill>
                  <a:srgbClr val="000000"/>
                </a:solidFill>
                <a:latin typeface="MicrosoftYaHeiLight"/>
                <a:ea typeface="MicrosoftYaHeiLight"/>
              </a:rPr>
              <a:t>监控</a:t>
            </a:r>
            <a:r>
              <a:rPr lang="en-US" altLang="zh-CN" sz="1600">
                <a:solidFill>
                  <a:srgbClr val="000000"/>
                </a:solidFill>
                <a:latin typeface="MicrosoftYaHeiLight"/>
                <a:ea typeface="MicrosoftYaHeiLight"/>
              </a:rPr>
              <a:t>）return（</a:t>
            </a:r>
            <a:r>
              <a:rPr lang="zh-CN" altLang="en-US" sz="1600">
                <a:solidFill>
                  <a:srgbClr val="000000"/>
                </a:solidFill>
                <a:latin typeface="MicrosoftYaHeiLight"/>
                <a:ea typeface="MicrosoftYaHeiLight"/>
              </a:rPr>
              <a:t>返回</a:t>
            </a:r>
            <a:r>
              <a:rPr lang="en-US" altLang="zh-CN" sz="1600">
                <a:solidFill>
                  <a:srgbClr val="000000"/>
                </a:solidFill>
                <a:latin typeface="MicrosoftYaHeiLight"/>
                <a:ea typeface="MicrosoftYaHeiLight"/>
              </a:rPr>
              <a:t>）         return2（</a:t>
            </a:r>
            <a:r>
              <a:rPr lang="zh-CN" altLang="en-US" sz="1600">
                <a:solidFill>
                  <a:srgbClr val="000000"/>
                </a:solidFill>
                <a:latin typeface="MicrosoftYaHeiLight"/>
                <a:ea typeface="MicrosoftYaHeiLight"/>
              </a:rPr>
              <a:t>返回</a:t>
            </a:r>
            <a:r>
              <a:rPr lang="en-US" altLang="zh-CN" sz="1600">
                <a:solidFill>
                  <a:srgbClr val="000000"/>
                </a:solidFill>
                <a:latin typeface="MicrosoftYaHeiLight"/>
                <a:ea typeface="MicrosoftYaHeiLight"/>
              </a:rPr>
              <a:t>2）</a:t>
            </a:r>
            <a:r>
              <a:rPr lang="zh-CN" altLang="en-US" sz="1600">
                <a:solidFill>
                  <a:srgbClr val="000000"/>
                </a:solidFill>
                <a:latin typeface="MicrosoftYaHeiLight"/>
                <a:ea typeface="MicrosoftYaHeiLight"/>
              </a:rPr>
              <a:t> halt（停止）</a:t>
            </a:r>
            <a:r>
              <a:rPr lang="en-US" altLang="zh-CN" sz="1600">
                <a:solidFill>
                  <a:srgbClr val="000000"/>
                </a:solidFill>
                <a:latin typeface="MicrosoftYaHeiLight"/>
                <a:ea typeface="MicrosoftYaHeiLight"/>
              </a:rPr>
              <a:t>            wrong（</a:t>
            </a:r>
            <a:r>
              <a:rPr lang="zh-CN" altLang="en-US" sz="1600">
                <a:solidFill>
                  <a:srgbClr val="000000"/>
                </a:solidFill>
                <a:latin typeface="MicrosoftYaHeiLight"/>
                <a:ea typeface="MicrosoftYaHeiLight"/>
              </a:rPr>
              <a:t>报错</a:t>
            </a:r>
            <a:r>
              <a:rPr lang="en-US" altLang="zh-CN" sz="1600">
                <a:solidFill>
                  <a:srgbClr val="000000"/>
                </a:solidFill>
                <a:latin typeface="MicrosoftYaHeiLight"/>
                <a:ea typeface="MicrosoftYaHeiLight"/>
              </a:rPr>
              <a:t>）</a:t>
            </a:r>
            <a:endParaRPr lang="en-US" altLang="zh-CN" sz="1600">
              <a:solidFill>
                <a:srgbClr val="000000"/>
              </a:solidFill>
              <a:latin typeface="MicrosoftYaHeiLight"/>
              <a:ea typeface="MicrosoftYaHeiLight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4696460" y="956945"/>
            <a:ext cx="0" cy="5504180"/>
          </a:xfrm>
          <a:prstGeom prst="line">
            <a:avLst/>
          </a:prstGeom>
          <a:ln w="31750" cap="rnd">
            <a:solidFill>
              <a:prstClr val="black"/>
            </a:solidFill>
            <a:round/>
          </a:ln>
        </p:spPr>
        <p:style>
          <a:lnRef idx="0">
            <a:srgbClr val="FFFFFF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4782820" y="966470"/>
            <a:ext cx="19323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>
                <a:latin typeface="PingFang SC Semibold" panose="020B0400000000000000" charset="-122"/>
                <a:ea typeface="PingFang SC Semibold" panose="020B0400000000000000" charset="-122"/>
              </a:rPr>
              <a:t>规则</a:t>
            </a:r>
            <a:r>
              <a:rPr lang="en-US" altLang="zh-CN" sz="2000" b="1">
                <a:latin typeface="PingFang SC Semibold" panose="020B0400000000000000" charset="-122"/>
                <a:ea typeface="PingFang SC Semibold" panose="020B0400000000000000" charset="-122"/>
              </a:rPr>
              <a:t>：</a:t>
            </a:r>
            <a:endParaRPr lang="en-US" altLang="zh-CN" sz="2000" b="1">
              <a:latin typeface="PingFang SC Semibold" panose="020B0400000000000000" charset="-122"/>
              <a:ea typeface="PingFang SC Semibold" panose="020B0400000000000000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23240" y="4631690"/>
            <a:ext cx="3407410" cy="1353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b="1">
                <a:solidFill>
                  <a:srgbClr val="000000"/>
                </a:solidFill>
                <a:latin typeface="MicrosoftYaHeiLight"/>
                <a:ea typeface="MicrosoftYaHeiLight"/>
              </a:rPr>
              <a:t>局限性分析：</a:t>
            </a:r>
            <a:endParaRPr lang="en-US" altLang="zh-CN" b="1">
              <a:solidFill>
                <a:srgbClr val="000000"/>
              </a:solidFill>
              <a:latin typeface="MicrosoftYaHeiLight"/>
              <a:ea typeface="MicrosoftYaHeiLight"/>
            </a:endParaRPr>
          </a:p>
          <a:p>
            <a:r>
              <a:rPr lang="en-US" altLang="zh-CN" sz="1600">
                <a:solidFill>
                  <a:srgbClr val="000000"/>
                </a:solidFill>
                <a:latin typeface="MicrosoftYaHeiLight"/>
                <a:ea typeface="MicrosoftYaHeiLight"/>
              </a:rPr>
              <a:t>1，y != 0</a:t>
            </a:r>
            <a:endParaRPr lang="en-US" altLang="zh-CN" sz="1600">
              <a:solidFill>
                <a:srgbClr val="000000"/>
              </a:solidFill>
              <a:latin typeface="MicrosoftYaHeiLight"/>
              <a:ea typeface="MicrosoftYaHeiLight"/>
            </a:endParaRPr>
          </a:p>
          <a:p>
            <a:r>
              <a:rPr lang="en-US" altLang="zh-CN" sz="1600">
                <a:solidFill>
                  <a:srgbClr val="000000"/>
                </a:solidFill>
                <a:latin typeface="MicrosoftYaHeiLight"/>
                <a:ea typeface="MicrosoftYaHeiLight"/>
              </a:rPr>
              <a:t>2，需大致估算求和结果的位数，并补充相应数量的0占位，以防溢出。</a:t>
            </a:r>
            <a:endParaRPr lang="en-US" altLang="zh-CN" sz="1600">
              <a:solidFill>
                <a:srgbClr val="000000"/>
              </a:solidFill>
              <a:latin typeface="MicrosoftYaHeiLight"/>
              <a:ea typeface="MicrosoftYaHeiLight"/>
            </a:endParaRPr>
          </a:p>
          <a:p>
            <a:r>
              <a:rPr lang="en-US" altLang="zh-CN" sz="1600">
                <a:solidFill>
                  <a:srgbClr val="000000"/>
                </a:solidFill>
                <a:latin typeface="MicrosoftYaHeiLight"/>
                <a:ea typeface="MicrosoftYaHeiLight"/>
              </a:rPr>
              <a:t>3，计算过程步骤多，效率低。</a:t>
            </a:r>
            <a:endParaRPr lang="en-US" altLang="zh-CN" sz="1600">
              <a:solidFill>
                <a:srgbClr val="000000"/>
              </a:solidFill>
              <a:latin typeface="MicrosoftYaHeiLight"/>
              <a:ea typeface="MicrosoftYaHeiLight"/>
            </a:endParaRPr>
          </a:p>
        </p:txBody>
      </p:sp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TABLE_ENDDRAG_ORIGIN_RECT" val="420*173"/>
  <p:tag name="TABLE_ENDDRAG_RECT" val="517*21*420*173"/>
</p:tagLst>
</file>

<file path=ppt/tags/tag64.xml><?xml version="1.0" encoding="utf-8"?>
<p:tagLst xmlns:p="http://schemas.openxmlformats.org/presentationml/2006/main">
  <p:tag name="TABLE_ENDDRAG_ORIGIN_RECT" val="500*136"/>
  <p:tag name="TABLE_ENDDRAG_RECT" val="435*195*500*136"/>
</p:tagLst>
</file>

<file path=ppt/tags/tag65.xml><?xml version="1.0" encoding="utf-8"?>
<p:tagLst xmlns:p="http://schemas.openxmlformats.org/presentationml/2006/main">
  <p:tag name="TABLE_ENDDRAG_ORIGIN_RECT" val="444*143"/>
  <p:tag name="TABLE_ENDDRAG_RECT" val="266*318*444*143"/>
</p:tagLst>
</file>

<file path=ppt/tags/tag6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苹方-简"/>
        <a:ea typeface="苹方-简"/>
        <a:cs typeface=""/>
      </a:majorFont>
      <a:minorFont>
        <a:latin typeface="苹方-简"/>
        <a:ea typeface="苹方-简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WPS">
      <a:majorFont>
        <a:latin typeface="苹方-简"/>
        <a:ea typeface="苹方-简"/>
        <a:cs typeface=""/>
      </a:majorFont>
      <a:minorFont>
        <a:latin typeface="苹方-简"/>
        <a:ea typeface="苹方-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WPS">
      <a:majorFont>
        <a:latin typeface="苹方-简"/>
        <a:ea typeface="苹方-简"/>
        <a:cs typeface=""/>
      </a:majorFont>
      <a:minorFont>
        <a:latin typeface="苹方-简"/>
        <a:ea typeface="苹方-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1228</Words>
  <Application>WPS 表格</Application>
  <PresentationFormat>宽屏</PresentationFormat>
  <Paragraphs>149</Paragraphs>
  <Slides>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8" baseType="lpstr">
      <vt:lpstr>Arial</vt:lpstr>
      <vt:lpstr>宋体</vt:lpstr>
      <vt:lpstr>Wingdings</vt:lpstr>
      <vt:lpstr>Wingdings</vt:lpstr>
      <vt:lpstr>MicrosoftYaHeiLight</vt:lpstr>
      <vt:lpstr>Thonburi</vt:lpstr>
      <vt:lpstr>Calibri-Light</vt:lpstr>
      <vt:lpstr>PingFang SC Semibold</vt:lpstr>
      <vt:lpstr>苹方-简</vt:lpstr>
      <vt:lpstr>宋体</vt:lpstr>
      <vt:lpstr>汉仪书宋二KW</vt:lpstr>
      <vt:lpstr>微软雅黑</vt:lpstr>
      <vt:lpstr>汉仪旗黑</vt:lpstr>
      <vt:lpstr>Arial Unicode MS</vt:lpstr>
      <vt:lpstr>Calibri-Light</vt:lpstr>
      <vt:lpstr>MicrosoftYaHeiLight</vt:lpstr>
      <vt:lpstr>WPS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XxxMay</cp:lastModifiedBy>
  <cp:revision>167</cp:revision>
  <dcterms:created xsi:type="dcterms:W3CDTF">2025-09-10T09:56:10Z</dcterms:created>
  <dcterms:modified xsi:type="dcterms:W3CDTF">2025-09-10T09:56:10Z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2052-12.1.22553.22553</vt:lpwstr>
  </property>
  <property fmtid="{D5CDD505-2E9C-101B-9397-08002B2CF9AE}" pid="3" name="ICV">
    <vt:lpwstr>0CE5D5C2DF9BF74EDF30C068CD42B74E_41</vt:lpwstr>
  </property>
</Properties>
</file>